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6" r:id="rId9"/>
    <p:sldId id="263" r:id="rId10"/>
    <p:sldId id="267" r:id="rId11"/>
    <p:sldId id="269" r:id="rId12"/>
    <p:sldId id="268" r:id="rId13"/>
    <p:sldId id="265" r:id="rId14"/>
    <p:sldId id="271" r:id="rId15"/>
    <p:sldId id="270" r:id="rId16"/>
  </p:sldIdLst>
  <p:sldSz cx="18288000" cy="10287000"/>
  <p:notesSz cx="6858000" cy="9144000"/>
  <p:embeddedFontLst>
    <p:embeddedFont>
      <p:font typeface="王漢宗顏楷體" panose="02020500000000000000" charset="-12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標楷體" panose="03000509000000000000" pitchFamily="65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5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俊言" initials="陳俊言" lastIdx="1" clrIdx="0">
    <p:extLst>
      <p:ext uri="{19B8F6BF-5375-455C-9EA6-DF929625EA0E}">
        <p15:presenceInfo xmlns:p15="http://schemas.microsoft.com/office/powerpoint/2012/main" userId="884aba0a74e604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4" autoAdjust="0"/>
    <p:restoredTop sz="94251" autoAdjust="0"/>
  </p:normalViewPr>
  <p:slideViewPr>
    <p:cSldViewPr>
      <p:cViewPr>
        <p:scale>
          <a:sx n="33" d="100"/>
          <a:sy n="33" d="100"/>
        </p:scale>
        <p:origin x="1690" y="566"/>
      </p:cViewPr>
      <p:guideLst>
        <p:guide orient="horz" pos="2160"/>
        <p:guide pos="9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12T16:38:17.60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87179-C7A5-4E48-8D8D-AF0629D7E55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D8904-7512-4B4B-80F8-A4D0CBE712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91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D8904-7512-4B4B-80F8-A4D0CBE712F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10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D8904-7512-4B4B-80F8-A4D0CBE712F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21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D8904-7512-4B4B-80F8-A4D0CBE712F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8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reddit.com/r/arduino/comments/1ks14i3/i_built_a_selfdriving_car_with_a_robotic_arm_with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A4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629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601" y="-466434"/>
            <a:ext cx="17592063" cy="4543133"/>
            <a:chOff x="-5347" y="-213582"/>
            <a:chExt cx="4137374" cy="1042118"/>
          </a:xfrm>
        </p:grpSpPr>
        <p:sp>
          <p:nvSpPr>
            <p:cNvPr id="6" name="Freeform 6"/>
            <p:cNvSpPr/>
            <p:nvPr/>
          </p:nvSpPr>
          <p:spPr>
            <a:xfrm>
              <a:off x="33701" y="-11785"/>
              <a:ext cx="4091921" cy="669520"/>
            </a:xfrm>
            <a:custGeom>
              <a:avLst/>
              <a:gdLst/>
              <a:ahLst/>
              <a:cxnLst/>
              <a:rect l="l" t="t" r="r" b="b"/>
              <a:pathLst>
                <a:path w="4137374" h="689693">
                  <a:moveTo>
                    <a:pt x="0" y="0"/>
                  </a:moveTo>
                  <a:lnTo>
                    <a:pt x="4137374" y="0"/>
                  </a:lnTo>
                  <a:lnTo>
                    <a:pt x="4137374" y="689693"/>
                  </a:lnTo>
                  <a:lnTo>
                    <a:pt x="0" y="689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5347" y="-213582"/>
              <a:ext cx="4137374" cy="1042118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12753"/>
                </a:lnSpc>
              </a:pPr>
              <a:r>
                <a:rPr lang="en-US" sz="9109" b="1" spc="2113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王漢宗顏楷體"/>
                  <a:sym typeface="王漢宗顏楷體"/>
                </a:rPr>
                <a:t>多機器人協作收集之應用</a:t>
              </a:r>
              <a:endParaRPr lang="en-US" sz="9109" b="1" spc="2113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8382000" y="3350519"/>
            <a:ext cx="9411430" cy="6523178"/>
          </a:xfrm>
          <a:custGeom>
            <a:avLst/>
            <a:gdLst/>
            <a:ahLst/>
            <a:cxnLst/>
            <a:rect l="l" t="t" r="r" b="b"/>
            <a:pathLst>
              <a:path w="9045798" h="6573832">
                <a:moveTo>
                  <a:pt x="0" y="0"/>
                </a:moveTo>
                <a:lnTo>
                  <a:pt x="9045798" y="0"/>
                </a:lnTo>
                <a:lnTo>
                  <a:pt x="9045798" y="6573832"/>
                </a:lnTo>
                <a:lnTo>
                  <a:pt x="0" y="657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2" b="-161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-533400" y="4076700"/>
            <a:ext cx="6768578" cy="358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B11103010 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謝秉緯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Funtastic"/>
              <a:sym typeface="Funtastic"/>
            </a:endParaRP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B11103011 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鍾宏葦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Funtastic"/>
              <a:sym typeface="Funtastic"/>
            </a:endParaRP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B11103140 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劉育豪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Funtastic"/>
              <a:sym typeface="Funtastic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Funtastic"/>
                <a:sym typeface="Funtastic"/>
              </a:rPr>
              <a:t>B11103241  陳俊言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7E9BA12-0EB6-40B9-B36A-F612AE6689C8}"/>
              </a:ext>
            </a:extLst>
          </p:cNvPr>
          <p:cNvSpPr txBox="1"/>
          <p:nvPr/>
        </p:nvSpPr>
        <p:spPr>
          <a:xfrm>
            <a:off x="494570" y="8890429"/>
            <a:ext cx="6109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莊景崴 博士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105400" y="-399293"/>
            <a:ext cx="15726681" cy="16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86"/>
              </a:lnSpc>
            </a:pPr>
            <a:r>
              <a:rPr lang="en-US" sz="5400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PID</a:t>
            </a:r>
            <a:r>
              <a:rPr lang="zh-TW" altLang="en-US" sz="5400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控制計算</a:t>
            </a:r>
            <a:endParaRPr lang="en-US" sz="5400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4574E-4EE0-42ED-AF35-9DC26FCAD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90" r="36617" b="12282"/>
          <a:stretch/>
        </p:blipFill>
        <p:spPr>
          <a:xfrm>
            <a:off x="2362200" y="1639193"/>
            <a:ext cx="14371373" cy="27309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5F8CCB-FED1-4D63-8935-4B1E53780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4658246"/>
            <a:ext cx="14371373" cy="11521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27DC07-1CB5-4A2E-8F6C-9CB160921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273" y="6393029"/>
            <a:ext cx="4771119" cy="958903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3ACDC04-96BA-475F-91E8-834F5308CD5C}"/>
              </a:ext>
            </a:extLst>
          </p:cNvPr>
          <p:cNvCxnSpPr>
            <a:cxnSpLocks/>
          </p:cNvCxnSpPr>
          <p:nvPr/>
        </p:nvCxnSpPr>
        <p:spPr>
          <a:xfrm>
            <a:off x="10820400" y="5524500"/>
            <a:ext cx="0" cy="9715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D4C1C00-3EE6-4F96-BF68-E5BD44ABD033}"/>
              </a:ext>
            </a:extLst>
          </p:cNvPr>
          <p:cNvSpPr txBox="1"/>
          <p:nvPr/>
        </p:nvSpPr>
        <p:spPr>
          <a:xfrm>
            <a:off x="944827" y="5916813"/>
            <a:ext cx="81991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運用離散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PID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算法，算出系統的</a:t>
            </a:r>
            <a:r>
              <a:rPr lang="en-US" altLang="zh-TW" sz="3200" b="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sz="3200" b="1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sz="3200" b="1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endParaRPr lang="en-US" altLang="zh-TW" sz="3200" b="1" baseline="-25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挑選最大誤差軸優先控制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算出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PWM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值，並設定上下限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根據</a:t>
            </a:r>
            <a:r>
              <a:rPr lang="en-US" altLang="zh-TW" sz="3200" b="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sz="3200" b="1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</a:t>
            </a:r>
            <a:r>
              <a:rPr lang="en-US" altLang="zh-TW" sz="3200" b="1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正負決定移動方向</a:t>
            </a:r>
            <a:endParaRPr lang="en-US" altLang="zh-TW" sz="32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最後發送控制指令，如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(TL,110)</a:t>
            </a:r>
          </a:p>
          <a:p>
            <a:endParaRPr lang="en-US" altLang="zh-TW" sz="3200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206369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2057400" y="-583324"/>
            <a:ext cx="7573281" cy="162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86"/>
              </a:lnSpc>
            </a:pPr>
            <a:r>
              <a:rPr lang="zh-TW" altLang="en-US" sz="4000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誤差曲線</a:t>
            </a:r>
            <a:endParaRPr lang="en-US" sz="4000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D4C1C00-3EE6-4F96-BF68-E5BD44ABD033}"/>
              </a:ext>
            </a:extLst>
          </p:cNvPr>
          <p:cNvSpPr txBox="1"/>
          <p:nvPr/>
        </p:nvSpPr>
        <p:spPr>
          <a:xfrm>
            <a:off x="944827" y="5916813"/>
            <a:ext cx="81991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BDF86C-BD0E-4BF4-877F-24A9293047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7" y="1249185"/>
            <a:ext cx="9701401" cy="418856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416903E-5FDF-488F-B398-4A70C6B31486}"/>
              </a:ext>
            </a:extLst>
          </p:cNvPr>
          <p:cNvSpPr txBox="1"/>
          <p:nvPr/>
        </p:nvSpPr>
        <p:spPr>
          <a:xfrm>
            <a:off x="11548029" y="3079101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收斂停下穩定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24FF8D8-B0C1-4C98-83A4-FD2601CC7C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5" y="5638314"/>
            <a:ext cx="9701401" cy="418856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41ED4B-4214-4FD9-ABBD-4D8E4BB8B592}"/>
              </a:ext>
            </a:extLst>
          </p:cNvPr>
          <p:cNvSpPr txBox="1"/>
          <p:nvPr/>
        </p:nvSpPr>
        <p:spPr>
          <a:xfrm>
            <a:off x="11277600" y="7388459"/>
            <a:ext cx="628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可快速收斂停下穩定</a:t>
            </a:r>
          </a:p>
        </p:txBody>
      </p:sp>
    </p:spTree>
    <p:extLst>
      <p:ext uri="{BB962C8B-B14F-4D97-AF65-F5344CB8AC3E}">
        <p14:creationId xmlns:p14="http://schemas.microsoft.com/office/powerpoint/2010/main" val="9730951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181600" y="-399292"/>
            <a:ext cx="15726681" cy="16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86"/>
              </a:lnSpc>
            </a:pPr>
            <a:r>
              <a:rPr lang="zh-TW" altLang="en-US" sz="5400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抬頭顯示</a:t>
            </a:r>
            <a:r>
              <a:rPr lang="en-US" altLang="zh-TW" sz="5400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HUD</a:t>
            </a:r>
            <a:endParaRPr lang="en-US" sz="5400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D4C1C00-3EE6-4F96-BF68-E5BD44ABD033}"/>
              </a:ext>
            </a:extLst>
          </p:cNvPr>
          <p:cNvSpPr txBox="1"/>
          <p:nvPr/>
        </p:nvSpPr>
        <p:spPr>
          <a:xfrm>
            <a:off x="944827" y="5916813"/>
            <a:ext cx="81991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088E169-FEDB-45EB-A45F-52388C0976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33750"/>
            <a:ext cx="14001902" cy="54218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EB3794-C5C2-4747-9E2E-99D7F225559B}"/>
              </a:ext>
            </a:extLst>
          </p:cNvPr>
          <p:cNvSpPr txBox="1"/>
          <p:nvPr/>
        </p:nvSpPr>
        <p:spPr>
          <a:xfrm>
            <a:off x="685800" y="7426570"/>
            <a:ext cx="148590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橘色為鎖定夾取目標物</a:t>
            </a:r>
            <a:endParaRPr lang="en-US" altLang="zh-TW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鎖定邏輯會自動運算並鎖定邊界框面積最大者</a:t>
            </a:r>
          </a:p>
        </p:txBody>
      </p:sp>
    </p:spTree>
    <p:extLst>
      <p:ext uri="{BB962C8B-B14F-4D97-AF65-F5344CB8AC3E}">
        <p14:creationId xmlns:p14="http://schemas.microsoft.com/office/powerpoint/2010/main" val="32509870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609600" y="-640869"/>
            <a:ext cx="4419600" cy="1662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586"/>
              </a:lnSpc>
              <a:spcBef>
                <a:spcPct val="0"/>
              </a:spcBef>
            </a:pPr>
            <a:r>
              <a:rPr lang="zh-TW" altLang="en-US" sz="5400" u="none" strike="noStrike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成果展示</a:t>
            </a:r>
            <a:endParaRPr lang="en-US" sz="5400" u="none" strike="noStrike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71F368-CF6A-4E73-AFA9-6310617B53EE}"/>
              </a:ext>
            </a:extLst>
          </p:cNvPr>
          <p:cNvPicPr/>
          <p:nvPr/>
        </p:nvPicPr>
        <p:blipFill rotWithShape="1">
          <a:blip r:embed="rId4"/>
          <a:srcRect t="2614"/>
          <a:stretch/>
        </p:blipFill>
        <p:spPr>
          <a:xfrm>
            <a:off x="7620000" y="78751"/>
            <a:ext cx="10287000" cy="10129497"/>
          </a:xfrm>
          <a:prstGeom prst="rect">
            <a:avLst/>
          </a:prstGeom>
        </p:spPr>
      </p:pic>
      <p:pic>
        <p:nvPicPr>
          <p:cNvPr id="10" name="771417306.333046">
            <a:hlinkClick r:id="" action="ppaction://media"/>
            <a:extLst>
              <a:ext uri="{FF2B5EF4-FFF2-40B4-BE49-F238E27FC236}">
                <a16:creationId xmlns:a16="http://schemas.microsoft.com/office/drawing/2014/main" id="{4D687C47-4BEB-4D6A-B2FF-2825216FB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0065" y="1714500"/>
            <a:ext cx="10066869" cy="6553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D1B6AC-AE7C-4E57-B0B5-1F8C9F8A951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" y="5487677"/>
            <a:ext cx="7620000" cy="48386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02A608-53DF-4491-9A52-7BDCD73A395D}"/>
              </a:ext>
            </a:extLst>
          </p:cNvPr>
          <p:cNvSpPr txBox="1"/>
          <p:nvPr/>
        </p:nvSpPr>
        <p:spPr>
          <a:xfrm>
            <a:off x="0" y="2144488"/>
            <a:ext cx="10744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將專題成果發在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Reddit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論壇</a:t>
            </a:r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分享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ESP32-CAM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與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Arduino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的應用。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681EE3-D290-4D01-9C83-1630A4822B29}"/>
              </a:ext>
            </a:extLst>
          </p:cNvPr>
          <p:cNvSpPr txBox="1"/>
          <p:nvPr/>
        </p:nvSpPr>
        <p:spPr>
          <a:xfrm>
            <a:off x="55033" y="3660974"/>
            <a:ext cx="6989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Reddit</a:t>
            </a:r>
            <a:r>
              <a:rPr lang="zh-TW" altLang="zh-TW" sz="1200" dirty="0"/>
              <a:t>貼文連結</a:t>
            </a:r>
            <a:r>
              <a:rPr lang="en-US" altLang="zh-TW" sz="1200" dirty="0"/>
              <a:t>(</a:t>
            </a:r>
            <a:r>
              <a:rPr lang="zh-TW" altLang="zh-TW" sz="1200" dirty="0"/>
              <a:t>含展示影片</a:t>
            </a:r>
            <a:r>
              <a:rPr lang="en-US" altLang="zh-TW" sz="1200" dirty="0"/>
              <a:t>): </a:t>
            </a:r>
            <a:r>
              <a:rPr lang="en-US" altLang="zh-TW" sz="1200" u="sng" dirty="0">
                <a:hlinkClick r:id="rId7"/>
              </a:rPr>
              <a:t>https://www.reddit.com/r/arduino/comments/1ks14i3/i_built_a_selfdriving_car_with_a_robotic_arm_with/</a:t>
            </a:r>
            <a:endParaRPr lang="zh-TW" altLang="zh-TW" sz="1200" dirty="0"/>
          </a:p>
          <a:p>
            <a:endParaRPr lang="zh-TW" alt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CBFD1EB-75F1-40C9-9D56-EAE6F2D862D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3345" y="4205945"/>
            <a:ext cx="1264496" cy="12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-494943"/>
            <a:ext cx="4419600" cy="173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586"/>
              </a:lnSpc>
              <a:spcBef>
                <a:spcPct val="0"/>
              </a:spcBef>
            </a:pPr>
            <a:r>
              <a:rPr lang="zh-TW" altLang="en-US" sz="8000" u="none" strike="noStrike" dirty="0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總結討論</a:t>
            </a:r>
            <a:endParaRPr lang="en-US" sz="8000" u="none" strike="noStrike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02A608-53DF-4491-9A52-7BDCD73A395D}"/>
              </a:ext>
            </a:extLst>
          </p:cNvPr>
          <p:cNvSpPr txBox="1"/>
          <p:nvPr/>
        </p:nvSpPr>
        <p:spPr>
          <a:xfrm>
            <a:off x="0" y="2324100"/>
            <a:ext cx="18669000" cy="412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本研究成功實現一套多機器人協作的自動球類撿拾系統</a:t>
            </a: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最後影片顯示</a:t>
            </a: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兩台機器人可穩定撿拾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 6 </a:t>
            </a: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顆以上隨機分布之球體，辨識準確率與夾取成功率均達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 95% </a:t>
            </a: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以上，證實本系統在硬體與軟體整合方面皆具備實作可行性。</a:t>
            </a:r>
            <a:endParaRPr lang="en-US" altLang="zh-TW" sz="34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後續能再導入</a:t>
            </a:r>
            <a:r>
              <a:rPr lang="en-US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 ROS </a:t>
            </a:r>
            <a:r>
              <a:rPr lang="zh-TW" altLang="zh-TW" sz="3400" dirty="0">
                <a:latin typeface="Times New Roman" panose="02020603050405020304" pitchFamily="18" charset="0"/>
                <a:ea typeface="標楷體" panose="03000509000000000000" pitchFamily="65" charset="-120"/>
              </a:rPr>
              <a:t>架構或多台協同調度機制，使系統能執行更加複雜之多機器人協作任務。</a:t>
            </a:r>
            <a:endParaRPr lang="zh-TW" altLang="en-US" sz="3400" b="1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798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02A608-53DF-4491-9A52-7BDCD73A395D}"/>
              </a:ext>
            </a:extLst>
          </p:cNvPr>
          <p:cNvSpPr txBox="1"/>
          <p:nvPr/>
        </p:nvSpPr>
        <p:spPr>
          <a:xfrm>
            <a:off x="4953000" y="3618098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38255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26904"/>
            <a:ext cx="16230600" cy="6903225"/>
            <a:chOff x="0" y="0"/>
            <a:chExt cx="3859581" cy="16415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9581" cy="1641563"/>
            </a:xfrm>
            <a:custGeom>
              <a:avLst/>
              <a:gdLst/>
              <a:ahLst/>
              <a:cxnLst/>
              <a:rect l="l" t="t" r="r" b="b"/>
              <a:pathLst>
                <a:path w="3859581" h="1641563">
                  <a:moveTo>
                    <a:pt x="0" y="0"/>
                  </a:moveTo>
                  <a:lnTo>
                    <a:pt x="3859581" y="0"/>
                  </a:lnTo>
                  <a:lnTo>
                    <a:pt x="3859581" y="1641563"/>
                  </a:lnTo>
                  <a:lnTo>
                    <a:pt x="0" y="1641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859581" cy="1727288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29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4601" y="701858"/>
            <a:ext cx="17398797" cy="2067475"/>
            <a:chOff x="0" y="0"/>
            <a:chExt cx="4137374" cy="4916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37374" cy="491639"/>
            </a:xfrm>
            <a:custGeom>
              <a:avLst/>
              <a:gdLst/>
              <a:ahLst/>
              <a:cxnLst/>
              <a:rect l="l" t="t" r="r" b="b"/>
              <a:pathLst>
                <a:path w="4137374" h="491639">
                  <a:moveTo>
                    <a:pt x="0" y="0"/>
                  </a:moveTo>
                  <a:lnTo>
                    <a:pt x="4137374" y="0"/>
                  </a:lnTo>
                  <a:lnTo>
                    <a:pt x="4137374" y="491639"/>
                  </a:lnTo>
                  <a:lnTo>
                    <a:pt x="0" y="491639"/>
                  </a:lnTo>
                  <a:close/>
                </a:path>
              </a:pathLst>
            </a:custGeom>
            <a:solidFill>
              <a:srgbClr val="4A618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52425"/>
              <a:ext cx="4137374" cy="844064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12753"/>
                </a:lnSpc>
              </a:pPr>
              <a:r>
                <a:rPr lang="en-US" sz="9109" spc="2113">
                  <a:solidFill>
                    <a:srgbClr val="FFFFFF"/>
                  </a:solidFill>
                  <a:latin typeface="王漢宗顏楷體"/>
                  <a:ea typeface="王漢宗顏楷體"/>
                  <a:cs typeface="王漢宗顏楷體"/>
                  <a:sym typeface="王漢宗顏楷體"/>
                </a:rPr>
                <a:t>目錄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97761" y="3093959"/>
            <a:ext cx="6292478" cy="625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1919" lvl="1" indent="-800960" algn="l">
              <a:lnSpc>
                <a:spcPts val="9942"/>
              </a:lnSpc>
              <a:buFont typeface="Arial"/>
              <a:buChar char="•"/>
            </a:pPr>
            <a:r>
              <a:rPr 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en-US" sz="7419" dirty="0" err="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簡介</a:t>
            </a:r>
            <a:endParaRPr lang="en-US" sz="7419" dirty="0">
              <a:solidFill>
                <a:srgbClr val="00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marL="1601919" lvl="1" indent="-800960" algn="l">
              <a:lnSpc>
                <a:spcPts val="9942"/>
              </a:lnSpc>
              <a:buFont typeface="Arial"/>
              <a:buChar char="•"/>
            </a:pPr>
            <a:r>
              <a:rPr 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en-US" sz="7419" dirty="0" err="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硬體架構</a:t>
            </a:r>
            <a:endParaRPr lang="en-US" sz="7419" dirty="0">
              <a:solidFill>
                <a:srgbClr val="00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marL="1601919" lvl="1" indent="-800960" algn="l">
              <a:lnSpc>
                <a:spcPts val="9942"/>
              </a:lnSpc>
              <a:buFont typeface="Arial"/>
              <a:buChar char="•"/>
            </a:pPr>
            <a:r>
              <a:rPr 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en-US" sz="7419" dirty="0" err="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軟體架構</a:t>
            </a:r>
            <a:endParaRPr lang="en-US" sz="7419" dirty="0">
              <a:solidFill>
                <a:srgbClr val="00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marL="1601919" lvl="1" indent="-800960">
              <a:lnSpc>
                <a:spcPts val="9942"/>
              </a:lnSpc>
              <a:buFont typeface="Arial"/>
              <a:buChar char="•"/>
            </a:pPr>
            <a:r>
              <a:rPr 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en-US" altLang="zh-TW" sz="7419" dirty="0" err="1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成果展示</a:t>
            </a:r>
            <a:endParaRPr lang="en-US" sz="7419" dirty="0">
              <a:solidFill>
                <a:srgbClr val="00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  <a:p>
            <a:pPr marL="1601919" lvl="1" indent="-800960" algn="l">
              <a:lnSpc>
                <a:spcPts val="9942"/>
              </a:lnSpc>
              <a:buFont typeface="Arial"/>
              <a:buChar char="•"/>
            </a:pPr>
            <a:r>
              <a:rPr 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 </a:t>
            </a:r>
            <a:r>
              <a:rPr lang="zh-TW" altLang="en-US" sz="7419" dirty="0">
                <a:solidFill>
                  <a:srgbClr val="00000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總結討論</a:t>
            </a:r>
            <a:endParaRPr lang="en-US" sz="7419" dirty="0">
              <a:solidFill>
                <a:srgbClr val="00000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116736" y="5715329"/>
            <a:ext cx="2304288" cy="4114800"/>
          </a:xfrm>
          <a:custGeom>
            <a:avLst/>
            <a:gdLst/>
            <a:ahLst/>
            <a:cxnLst/>
            <a:rect l="l" t="t" r="r" b="b"/>
            <a:pathLst>
              <a:path w="2304288" h="4114800">
                <a:moveTo>
                  <a:pt x="0" y="0"/>
                </a:moveTo>
                <a:lnTo>
                  <a:pt x="2304288" y="0"/>
                </a:lnTo>
                <a:lnTo>
                  <a:pt x="2304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78A4D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202" y="2801803"/>
            <a:ext cx="16611598" cy="6453361"/>
            <a:chOff x="-48424" y="-85725"/>
            <a:chExt cx="3950181" cy="1534587"/>
          </a:xfrm>
        </p:grpSpPr>
        <p:sp>
          <p:nvSpPr>
            <p:cNvPr id="6" name="Freeform 6"/>
            <p:cNvSpPr/>
            <p:nvPr/>
          </p:nvSpPr>
          <p:spPr>
            <a:xfrm>
              <a:off x="-48424" y="0"/>
              <a:ext cx="3950181" cy="1448862"/>
            </a:xfrm>
            <a:custGeom>
              <a:avLst/>
              <a:gdLst/>
              <a:ahLst/>
              <a:cxnLst/>
              <a:rect l="l" t="t" r="r" b="b"/>
              <a:pathLst>
                <a:path w="3859581" h="1448862">
                  <a:moveTo>
                    <a:pt x="0" y="0"/>
                  </a:moveTo>
                  <a:lnTo>
                    <a:pt x="3859581" y="0"/>
                  </a:lnTo>
                  <a:lnTo>
                    <a:pt x="3859581" y="1448862"/>
                  </a:lnTo>
                  <a:lnTo>
                    <a:pt x="0" y="1448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zh-TW" altLang="en-US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本專題旨在設計一套自動化、多機器人協作之球類回收系統，以</a:t>
              </a:r>
              <a:r>
                <a:rPr lang="en-US" altLang="zh-TW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Python</a:t>
              </a:r>
              <a:r>
                <a:rPr lang="zh-TW" altLang="en-US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</a:t>
              </a:r>
              <a:r>
                <a:rPr lang="en-US" altLang="zh-TW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Arduino</a:t>
              </a:r>
              <a:r>
                <a:rPr lang="zh-TW" altLang="en-US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控制為主，設計兩台搭載機械手臂的智慧自走車，執行球類辨識及收集之任務，目標球類包含網球、羽球、桌球等。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859581" cy="1534587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295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81025"/>
            <a:ext cx="16230600" cy="219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86"/>
              </a:lnSpc>
            </a:pPr>
            <a:r>
              <a:rPr lang="en-US" sz="11490">
                <a:solidFill>
                  <a:srgbClr val="FFFFFF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簡介</a:t>
            </a:r>
          </a:p>
        </p:txBody>
      </p:sp>
      <p:pic>
        <p:nvPicPr>
          <p:cNvPr id="29" name="圖形 28" descr="集體討論 以實心填滿">
            <a:extLst>
              <a:ext uri="{FF2B5EF4-FFF2-40B4-BE49-F238E27FC236}">
                <a16:creationId xmlns:a16="http://schemas.microsoft.com/office/drawing/2014/main" id="{A1F705EE-D781-4E1D-0B18-2050C29C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89343" y="5808959"/>
            <a:ext cx="3428999" cy="3428999"/>
          </a:xfrm>
          <a:prstGeom prst="rect">
            <a:avLst/>
          </a:prstGeom>
        </p:spPr>
      </p:pic>
      <p:pic>
        <p:nvPicPr>
          <p:cNvPr id="10" name="圖形 9" descr="網球球拍與網球">
            <a:extLst>
              <a:ext uri="{FF2B5EF4-FFF2-40B4-BE49-F238E27FC236}">
                <a16:creationId xmlns:a16="http://schemas.microsoft.com/office/drawing/2014/main" id="{6471A9B3-ED85-41E5-AF50-D5953BEED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6910" y="5711865"/>
            <a:ext cx="3518337" cy="3518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4389" y="2981050"/>
            <a:ext cx="10553701" cy="6092864"/>
            <a:chOff x="0" y="0"/>
            <a:chExt cx="1929790" cy="1448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9791" cy="1448862"/>
            </a:xfrm>
            <a:custGeom>
              <a:avLst/>
              <a:gdLst/>
              <a:ahLst/>
              <a:cxnLst/>
              <a:rect l="l" t="t" r="r" b="b"/>
              <a:pathLst>
                <a:path w="1929791" h="1448862">
                  <a:moveTo>
                    <a:pt x="0" y="0"/>
                  </a:moveTo>
                  <a:lnTo>
                    <a:pt x="1929791" y="0"/>
                  </a:lnTo>
                  <a:lnTo>
                    <a:pt x="1929791" y="1448862"/>
                  </a:lnTo>
                  <a:lnTo>
                    <a:pt x="0" y="1448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29790" cy="1534587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295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78465" y="2981050"/>
            <a:ext cx="7804735" cy="5854872"/>
          </a:xfrm>
          <a:custGeom>
            <a:avLst/>
            <a:gdLst/>
            <a:ahLst/>
            <a:cxnLst/>
            <a:rect l="l" t="t" r="r" b="b"/>
            <a:pathLst>
              <a:path w="7804735" h="5854872">
                <a:moveTo>
                  <a:pt x="0" y="0"/>
                </a:moveTo>
                <a:lnTo>
                  <a:pt x="7804735" y="0"/>
                </a:lnTo>
                <a:lnTo>
                  <a:pt x="7804735" y="5854872"/>
                </a:lnTo>
                <a:lnTo>
                  <a:pt x="0" y="585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44389" y="425592"/>
            <a:ext cx="9283918" cy="1931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86"/>
              </a:lnSpc>
            </a:pPr>
            <a:r>
              <a:rPr lang="en-US" sz="11490" dirty="0" err="1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硬體架構-手臂</a:t>
            </a:r>
            <a:endParaRPr lang="en-US" sz="11490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4389" y="3138629"/>
            <a:ext cx="11080637" cy="3658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3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列印</a:t>
            </a:r>
            <a:r>
              <a:rPr lang="en-US" sz="4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材料選用常見的PLA</a:t>
            </a:r>
            <a:r>
              <a:rPr lang="en-US" sz="4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(</a:t>
            </a:r>
            <a:r>
              <a:rPr lang="en-US" sz="4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聚乳酸</a:t>
            </a:r>
            <a:r>
              <a:rPr lang="en-US" sz="4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)</a:t>
            </a:r>
          </a:p>
          <a:p>
            <a:pPr>
              <a:lnSpc>
                <a:spcPts val="5753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整體手臂結構使用四顆伺服馬達</a:t>
            </a:r>
            <a:r>
              <a:rPr 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：</a:t>
            </a:r>
          </a:p>
          <a:p>
            <a:pPr marL="742950" indent="-74295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一顆</a:t>
            </a:r>
            <a:r>
              <a:rPr 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 SG90 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   </a:t>
            </a: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作為夾爪動作控制</a:t>
            </a:r>
            <a:endParaRPr 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742950" indent="-74295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兩顆</a:t>
            </a:r>
            <a:r>
              <a:rPr 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 LD-220MG負責主體關節的旋轉</a:t>
            </a:r>
          </a:p>
          <a:p>
            <a:pPr marL="742950" indent="-74295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一顆</a:t>
            </a:r>
            <a:r>
              <a:rPr 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 MG996R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  </a:t>
            </a:r>
            <a:r>
              <a:rPr lang="en-US" sz="36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作為整隻手臂旋轉放球的控制</a:t>
            </a:r>
            <a:endParaRPr lang="en-US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1" name="圖片 10" descr="一張含有 寫生, 圖畫, 圖表 的圖片&#10;&#10;AI 產生的內容可能不正確。">
            <a:extLst>
              <a:ext uri="{FF2B5EF4-FFF2-40B4-BE49-F238E27FC236}">
                <a16:creationId xmlns:a16="http://schemas.microsoft.com/office/drawing/2014/main" id="{600AAADD-2B17-452A-B247-82E5F6E835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6393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601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165436"/>
            <a:ext cx="8115300" cy="6092864"/>
            <a:chOff x="0" y="0"/>
            <a:chExt cx="1929790" cy="14488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9791" cy="1448862"/>
            </a:xfrm>
            <a:custGeom>
              <a:avLst/>
              <a:gdLst/>
              <a:ahLst/>
              <a:cxnLst/>
              <a:rect l="l" t="t" r="r" b="b"/>
              <a:pathLst>
                <a:path w="1929791" h="1448862">
                  <a:moveTo>
                    <a:pt x="0" y="0"/>
                  </a:moveTo>
                  <a:lnTo>
                    <a:pt x="1929791" y="0"/>
                  </a:lnTo>
                  <a:lnTo>
                    <a:pt x="1929791" y="1448862"/>
                  </a:lnTo>
                  <a:lnTo>
                    <a:pt x="0" y="1448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929790" cy="1534587"/>
            </a:xfrm>
            <a:prstGeom prst="rect">
              <a:avLst/>
            </a:prstGeom>
          </p:spPr>
          <p:txBody>
            <a:bodyPr lIns="76559" tIns="76559" rIns="76559" bIns="76559" rtlCol="0" anchor="ctr"/>
            <a:lstStyle/>
            <a:p>
              <a:pPr algn="ctr">
                <a:lnSpc>
                  <a:spcPts val="295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91800" y="898557"/>
            <a:ext cx="6248400" cy="4244943"/>
          </a:xfrm>
          <a:custGeom>
            <a:avLst/>
            <a:gdLst/>
            <a:ahLst/>
            <a:cxnLst/>
            <a:rect l="l" t="t" r="r" b="b"/>
            <a:pathLst>
              <a:path w="5121201" h="3522023">
                <a:moveTo>
                  <a:pt x="0" y="0"/>
                </a:moveTo>
                <a:lnTo>
                  <a:pt x="5121201" y="0"/>
                </a:lnTo>
                <a:lnTo>
                  <a:pt x="5121201" y="3522023"/>
                </a:lnTo>
                <a:lnTo>
                  <a:pt x="0" y="352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9" b="-165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628671" y="5352550"/>
            <a:ext cx="6248400" cy="4244943"/>
          </a:xfrm>
          <a:custGeom>
            <a:avLst/>
            <a:gdLst/>
            <a:ahLst/>
            <a:cxnLst/>
            <a:rect l="l" t="t" r="r" b="b"/>
            <a:pathLst>
              <a:path w="5121201" h="3772003">
                <a:moveTo>
                  <a:pt x="0" y="0"/>
                </a:moveTo>
                <a:lnTo>
                  <a:pt x="5121201" y="0"/>
                </a:lnTo>
                <a:lnTo>
                  <a:pt x="5121201" y="3772003"/>
                </a:lnTo>
                <a:lnTo>
                  <a:pt x="0" y="377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0" b="-91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444601" y="431737"/>
            <a:ext cx="9249681" cy="1844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86"/>
              </a:lnSpc>
            </a:pPr>
            <a:r>
              <a:rPr lang="en-US" sz="11490" dirty="0" err="1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硬體架構-車體</a:t>
            </a:r>
            <a:endParaRPr lang="en-US" sz="11490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6855" y="3256090"/>
            <a:ext cx="7645171" cy="59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3"/>
              </a:lnSpc>
              <a:spcBef>
                <a:spcPct val="0"/>
              </a:spcBef>
            </a:pPr>
            <a:r>
              <a:rPr lang="en-US" sz="5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車體</a:t>
            </a:r>
            <a:r>
              <a:rPr lang="zh-TW" altLang="en-US" sz="54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主要</a:t>
            </a:r>
            <a:r>
              <a:rPr lang="en-US" sz="5400" b="1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包含</a:t>
            </a:r>
            <a:endParaRPr lang="en-US" sz="5400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兩片基板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輪胎TT馬達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Arduino mega2560</a:t>
            </a: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L298N</a:t>
            </a: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ESP32-CAM</a:t>
            </a: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40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置物盒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  <a:p>
            <a:pPr marL="914400" indent="-914400">
              <a:lnSpc>
                <a:spcPts val="5753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4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王漢宗顏楷體"/>
                <a:sym typeface="王漢宗顏楷體"/>
              </a:rPr>
              <a:t>藍芽模組</a:t>
            </a:r>
            <a:endParaRPr lang="en-US" sz="4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王漢宗顏楷體"/>
              <a:sym typeface="王漢宗顏楷體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FF68D7C-F971-4640-9B9F-A8E62D7E09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0183" y="146879"/>
            <a:ext cx="17827632" cy="973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522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4419600" y="190500"/>
            <a:ext cx="15726681" cy="212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586"/>
              </a:lnSpc>
              <a:spcBef>
                <a:spcPct val="0"/>
              </a:spcBef>
            </a:pPr>
            <a:r>
              <a:rPr lang="en-US" sz="11133" u="none" strike="noStrike" dirty="0" err="1">
                <a:solidFill>
                  <a:srgbClr val="4A618B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軟體架構</a:t>
            </a:r>
            <a:endParaRPr lang="en-US" sz="11133" u="none" strike="noStrike" dirty="0">
              <a:solidFill>
                <a:srgbClr val="4A618B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2755E1-8E35-4208-8E7A-F2A30D606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b="26977"/>
          <a:stretch/>
        </p:blipFill>
        <p:spPr>
          <a:xfrm>
            <a:off x="4267200" y="2983006"/>
            <a:ext cx="9753600" cy="322729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1650CF-9BD4-4ED2-BD95-08376606A17C}"/>
              </a:ext>
            </a:extLst>
          </p:cNvPr>
          <p:cNvSpPr txBox="1"/>
          <p:nvPr/>
        </p:nvSpPr>
        <p:spPr>
          <a:xfrm>
            <a:off x="6096000" y="2247900"/>
            <a:ext cx="754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機器人主要資料處理流程</a:t>
            </a:r>
            <a:endParaRPr lang="en-US" altLang="zh-TW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40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CC284C-602F-46F5-B6B3-204209494093}"/>
              </a:ext>
            </a:extLst>
          </p:cNvPr>
          <p:cNvSpPr txBox="1"/>
          <p:nvPr/>
        </p:nvSpPr>
        <p:spPr>
          <a:xfrm>
            <a:off x="1244701" y="6525273"/>
            <a:ext cx="17398797" cy="289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5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ESP32-CAM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將鏡頭畫面上傳至一網址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 筆電用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讀取該網址的影像，並進行一系列運算與邏輯判斷後，發送指令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indent="-342900">
              <a:lnSpc>
                <a:spcPts val="5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 讀取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</a:rPr>
              <a:t>端的指令，做對應的動作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522" y="431737"/>
            <a:ext cx="17398797" cy="9423525"/>
            <a:chOff x="0" y="0"/>
            <a:chExt cx="3645462" cy="1974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algn="ctr">
                <a:lnSpc>
                  <a:spcPts val="3352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55086306-7974-4652-B258-DE41F7C74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7032" r="6250" b="7096"/>
          <a:stretch/>
        </p:blipFill>
        <p:spPr>
          <a:xfrm>
            <a:off x="579762" y="2184282"/>
            <a:ext cx="11658600" cy="76278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F1990D-71C8-4756-9585-C27D33ACBBFA}"/>
              </a:ext>
            </a:extLst>
          </p:cNvPr>
          <p:cNvSpPr txBox="1"/>
          <p:nvPr/>
        </p:nvSpPr>
        <p:spPr>
          <a:xfrm>
            <a:off x="12253602" y="2056332"/>
            <a:ext cx="6537318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影像擷取層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40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Acquistion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負責擷取影像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並確保系統永遠處理最新影像。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53FB62-1017-48D8-8076-03002FDA8115}"/>
              </a:ext>
            </a:extLst>
          </p:cNvPr>
          <p:cNvSpPr txBox="1"/>
          <p:nvPr/>
        </p:nvSpPr>
        <p:spPr>
          <a:xfrm>
            <a:off x="595002" y="512928"/>
            <a:ext cx="1104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系統架構分為三層</a:t>
            </a:r>
            <a:r>
              <a:rPr lang="en-US" altLang="zh-TW" sz="8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8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D246038-DC78-4477-ABDB-F2A6CCE9F095}"/>
              </a:ext>
            </a:extLst>
          </p:cNvPr>
          <p:cNvSpPr txBox="1"/>
          <p:nvPr/>
        </p:nvSpPr>
        <p:spPr>
          <a:xfrm>
            <a:off x="12284082" y="4284793"/>
            <a:ext cx="6537318" cy="314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感知與決策層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(P&amp;P)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負責影像辨識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並進行控制邏輯與發送指令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其中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FSM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防止指令衝突。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34D9B-F115-4825-916B-B068C902F332}"/>
              </a:ext>
            </a:extLst>
          </p:cNvPr>
          <p:cNvSpPr txBox="1"/>
          <p:nvPr/>
        </p:nvSpPr>
        <p:spPr>
          <a:xfrm>
            <a:off x="12238362" y="7645284"/>
            <a:ext cx="6537318" cy="20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執行層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(Actuation)</a:t>
            </a: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負責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間的溝通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確保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P&amp;P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指令正確執行並回報。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57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-4572000" y="-678910"/>
            <a:ext cx="15726681" cy="16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86"/>
              </a:lnSpc>
            </a:pPr>
            <a:r>
              <a:rPr lang="en-US" altLang="zh-TW" sz="5400" dirty="0">
                <a:solidFill>
                  <a:schemeClr val="bg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YOLOv8n</a:t>
            </a:r>
            <a:r>
              <a:rPr lang="zh-TW" altLang="en-US" sz="5400" dirty="0">
                <a:solidFill>
                  <a:schemeClr val="bg1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模型改進</a:t>
            </a:r>
            <a:endParaRPr lang="en-US" sz="5400" dirty="0">
              <a:solidFill>
                <a:schemeClr val="bg1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33A4CE7-BF4B-4B95-B4FE-ABBB2DD714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t="1307" r="3880" b="15777"/>
          <a:stretch/>
        </p:blipFill>
        <p:spPr bwMode="auto">
          <a:xfrm>
            <a:off x="304800" y="1053905"/>
            <a:ext cx="8610600" cy="698519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DAF1E5-0D53-4A99-869C-ED5BFF51E9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6225" r="8755" b="18059"/>
          <a:stretch/>
        </p:blipFill>
        <p:spPr bwMode="auto">
          <a:xfrm>
            <a:off x="9677400" y="1015805"/>
            <a:ext cx="8561614" cy="709801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EA9976-DD38-4BA8-A8D5-FAAA7978525F}"/>
              </a:ext>
            </a:extLst>
          </p:cNvPr>
          <p:cNvSpPr txBox="1"/>
          <p:nvPr/>
        </p:nvSpPr>
        <p:spPr>
          <a:xfrm>
            <a:off x="1981199" y="8877300"/>
            <a:ext cx="495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7000</a:t>
            </a:r>
            <a:r>
              <a:rPr lang="zh-TW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張樣本</a:t>
            </a:r>
            <a:r>
              <a:rPr lang="en-US" altLang="zh-TW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/epoch 100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E19B64-A33F-4688-AC0E-F326AAAF0C43}"/>
              </a:ext>
            </a:extLst>
          </p:cNvPr>
          <p:cNvSpPr txBox="1"/>
          <p:nvPr/>
        </p:nvSpPr>
        <p:spPr>
          <a:xfrm>
            <a:off x="11887200" y="8877300"/>
            <a:ext cx="495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9500</a:t>
            </a:r>
            <a:r>
              <a:rPr lang="zh-TW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張樣本</a:t>
            </a:r>
            <a:r>
              <a:rPr lang="en-US" altLang="zh-TW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/epoch 300</a:t>
            </a:r>
          </a:p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針對補強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7795DFD-49AD-4CAB-891B-0E3646AA2227}"/>
              </a:ext>
            </a:extLst>
          </p:cNvPr>
          <p:cNvSpPr txBox="1"/>
          <p:nvPr/>
        </p:nvSpPr>
        <p:spPr>
          <a:xfrm>
            <a:off x="6934200" y="8322764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信心門檻設定</a:t>
            </a:r>
            <a:r>
              <a:rPr lang="en-US" altLang="zh-TW" sz="4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0.65</a:t>
            </a:r>
            <a:endParaRPr lang="zh-TW" altLang="en-US" sz="4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9902914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3899" y="0"/>
            <a:ext cx="18452997" cy="9878127"/>
            <a:chOff x="0" y="-95250"/>
            <a:chExt cx="3866342" cy="2069703"/>
          </a:xfrm>
        </p:grpSpPr>
        <p:sp>
          <p:nvSpPr>
            <p:cNvPr id="3" name="Freeform 3"/>
            <p:cNvSpPr/>
            <p:nvPr/>
          </p:nvSpPr>
          <p:spPr>
            <a:xfrm>
              <a:off x="220880" y="0"/>
              <a:ext cx="3645462" cy="1974453"/>
            </a:xfrm>
            <a:custGeom>
              <a:avLst/>
              <a:gdLst/>
              <a:ahLst/>
              <a:cxnLst/>
              <a:rect l="l" t="t" r="r" b="b"/>
              <a:pathLst>
                <a:path w="3645462" h="1974453">
                  <a:moveTo>
                    <a:pt x="0" y="0"/>
                  </a:moveTo>
                  <a:lnTo>
                    <a:pt x="3645462" y="0"/>
                  </a:lnTo>
                  <a:lnTo>
                    <a:pt x="3645462" y="1974453"/>
                  </a:lnTo>
                  <a:lnTo>
                    <a:pt x="0" y="1974453"/>
                  </a:lnTo>
                  <a:close/>
                </a:path>
              </a:pathLst>
            </a:custGeom>
            <a:solidFill>
              <a:srgbClr val="FDE5B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645462" cy="2069703"/>
            </a:xfrm>
            <a:prstGeom prst="rect">
              <a:avLst/>
            </a:prstGeom>
          </p:spPr>
          <p:txBody>
            <a:bodyPr lIns="86890" tIns="86890" rIns="86890" bIns="86890" rtlCol="0" anchor="ctr"/>
            <a:lstStyle/>
            <a:p>
              <a:pPr marL="342900" indent="-342900" algn="ctr">
                <a:lnSpc>
                  <a:spcPts val="3352"/>
                </a:lnSpc>
                <a:spcBef>
                  <a:spcPct val="0"/>
                </a:spcBef>
                <a:buFont typeface="+mj-lt"/>
                <a:buAutoNum type="arabicPeriod"/>
              </a:pPr>
              <a:endParaRPr>
                <a:latin typeface="Times New Roman" panose="02020603050405020304" pitchFamily="18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-210945"/>
            <a:ext cx="6172199" cy="1662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586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4A618B"/>
                </a:solidFill>
                <a:latin typeface="Times New Roman" panose="02020603050405020304" pitchFamily="18" charset="0"/>
                <a:ea typeface="王漢宗顏楷體"/>
                <a:cs typeface="王漢宗顏楷體"/>
                <a:sym typeface="王漢宗顏楷體"/>
              </a:rPr>
              <a:t>控制系統方塊圖</a:t>
            </a:r>
            <a:endParaRPr lang="en-US" sz="5400" u="none" strike="noStrike" dirty="0">
              <a:solidFill>
                <a:srgbClr val="4A618B"/>
              </a:solidFill>
              <a:latin typeface="Times New Roman" panose="02020603050405020304" pitchFamily="18" charset="0"/>
              <a:ea typeface="王漢宗顏楷體"/>
              <a:cs typeface="王漢宗顏楷體"/>
              <a:sym typeface="王漢宗顏楷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7C0E9A-D8F1-4EFA-9D11-7253F96A73BD}"/>
              </a:ext>
            </a:extLst>
          </p:cNvPr>
          <p:cNvSpPr/>
          <p:nvPr/>
        </p:nvSpPr>
        <p:spPr>
          <a:xfrm>
            <a:off x="8646000" y="2171700"/>
            <a:ext cx="21744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61BC90-649F-4D02-8766-7059E84D02B9}"/>
              </a:ext>
            </a:extLst>
          </p:cNvPr>
          <p:cNvSpPr/>
          <p:nvPr/>
        </p:nvSpPr>
        <p:spPr>
          <a:xfrm>
            <a:off x="11922600" y="2209800"/>
            <a:ext cx="21744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68FD11-C707-4EFE-A30C-490168B0C872}"/>
              </a:ext>
            </a:extLst>
          </p:cNvPr>
          <p:cNvSpPr/>
          <p:nvPr/>
        </p:nvSpPr>
        <p:spPr>
          <a:xfrm>
            <a:off x="5382916" y="2209800"/>
            <a:ext cx="21744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BAF32C6-60BE-47F7-901E-8545AA1DBF8D}"/>
              </a:ext>
            </a:extLst>
          </p:cNvPr>
          <p:cNvCxnSpPr>
            <a:cxnSpLocks/>
          </p:cNvCxnSpPr>
          <p:nvPr/>
        </p:nvCxnSpPr>
        <p:spPr>
          <a:xfrm>
            <a:off x="4274116" y="2743200"/>
            <a:ext cx="1108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0A72929-0977-4CDF-A0D0-02704004D888}"/>
              </a:ext>
            </a:extLst>
          </p:cNvPr>
          <p:cNvCxnSpPr>
            <a:cxnSpLocks/>
          </p:cNvCxnSpPr>
          <p:nvPr/>
        </p:nvCxnSpPr>
        <p:spPr>
          <a:xfrm>
            <a:off x="10820400" y="2741295"/>
            <a:ext cx="1108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2087C80-84EC-4419-BABB-8FC8872C9749}"/>
              </a:ext>
            </a:extLst>
          </p:cNvPr>
          <p:cNvCxnSpPr>
            <a:cxnSpLocks/>
          </p:cNvCxnSpPr>
          <p:nvPr/>
        </p:nvCxnSpPr>
        <p:spPr>
          <a:xfrm>
            <a:off x="1560556" y="2743200"/>
            <a:ext cx="1828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流程圖: 匯合連接點 15">
            <a:extLst>
              <a:ext uri="{FF2B5EF4-FFF2-40B4-BE49-F238E27FC236}">
                <a16:creationId xmlns:a16="http://schemas.microsoft.com/office/drawing/2014/main" id="{36704C86-4F97-4650-A765-19B29C3B8381}"/>
              </a:ext>
            </a:extLst>
          </p:cNvPr>
          <p:cNvSpPr/>
          <p:nvPr/>
        </p:nvSpPr>
        <p:spPr>
          <a:xfrm>
            <a:off x="3389356" y="2293200"/>
            <a:ext cx="900000" cy="90000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E62D20-735B-41DC-A0AF-12EFF3F29AC6}"/>
              </a:ext>
            </a:extLst>
          </p:cNvPr>
          <p:cNvSpPr/>
          <p:nvPr/>
        </p:nvSpPr>
        <p:spPr>
          <a:xfrm>
            <a:off x="7538117" y="5067300"/>
            <a:ext cx="28956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55E0BBF-8BDB-44EE-9299-0C4E05CB8B8C}"/>
              </a:ext>
            </a:extLst>
          </p:cNvPr>
          <p:cNvCxnSpPr>
            <a:cxnSpLocks/>
          </p:cNvCxnSpPr>
          <p:nvPr/>
        </p:nvCxnSpPr>
        <p:spPr>
          <a:xfrm>
            <a:off x="14097000" y="2731340"/>
            <a:ext cx="19800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C2CD453-0094-4BC5-A37C-7E9166F598DE}"/>
              </a:ext>
            </a:extLst>
          </p:cNvPr>
          <p:cNvCxnSpPr>
            <a:cxnSpLocks/>
          </p:cNvCxnSpPr>
          <p:nvPr/>
        </p:nvCxnSpPr>
        <p:spPr>
          <a:xfrm flipH="1">
            <a:off x="10433718" y="5638800"/>
            <a:ext cx="4501482" cy="57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FD3680D-DCEB-4F1B-BC1B-22024E0B2B4B}"/>
              </a:ext>
            </a:extLst>
          </p:cNvPr>
          <p:cNvCxnSpPr>
            <a:cxnSpLocks/>
          </p:cNvCxnSpPr>
          <p:nvPr/>
        </p:nvCxnSpPr>
        <p:spPr>
          <a:xfrm>
            <a:off x="14935200" y="2731340"/>
            <a:ext cx="0" cy="2944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1A0D114-CE1D-4F1F-BAB6-226DBA3E762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839355" y="5638800"/>
            <a:ext cx="3698762" cy="57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7AA8DC5-B50A-442D-82F8-F19A68EA91A0}"/>
              </a:ext>
            </a:extLst>
          </p:cNvPr>
          <p:cNvCxnSpPr>
            <a:cxnSpLocks/>
          </p:cNvCxnSpPr>
          <p:nvPr/>
        </p:nvCxnSpPr>
        <p:spPr>
          <a:xfrm flipV="1">
            <a:off x="3839356" y="3193200"/>
            <a:ext cx="0" cy="24887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C83978C-556F-4B1F-A3BC-ED2F07B83ADE}"/>
              </a:ext>
            </a:extLst>
          </p:cNvPr>
          <p:cNvCxnSpPr>
            <a:cxnSpLocks/>
          </p:cNvCxnSpPr>
          <p:nvPr/>
        </p:nvCxnSpPr>
        <p:spPr>
          <a:xfrm>
            <a:off x="7543800" y="2743200"/>
            <a:ext cx="11088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A614F2E7-91B4-475C-B168-197C4672191D}"/>
              </a:ext>
            </a:extLst>
          </p:cNvPr>
          <p:cNvCxnSpPr>
            <a:cxnSpLocks/>
          </p:cNvCxnSpPr>
          <p:nvPr/>
        </p:nvCxnSpPr>
        <p:spPr>
          <a:xfrm>
            <a:off x="3731396" y="3009900"/>
            <a:ext cx="19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4439D1BA-C838-4202-BE8A-210C97601D56}"/>
              </a:ext>
            </a:extLst>
          </p:cNvPr>
          <p:cNvCxnSpPr>
            <a:cxnSpLocks/>
          </p:cNvCxnSpPr>
          <p:nvPr/>
        </p:nvCxnSpPr>
        <p:spPr>
          <a:xfrm>
            <a:off x="3445496" y="2741295"/>
            <a:ext cx="190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1C613B75-B800-4B91-B5F8-E3AFAA447DC4}"/>
              </a:ext>
            </a:extLst>
          </p:cNvPr>
          <p:cNvCxnSpPr>
            <a:cxnSpLocks/>
          </p:cNvCxnSpPr>
          <p:nvPr/>
        </p:nvCxnSpPr>
        <p:spPr>
          <a:xfrm flipV="1">
            <a:off x="3540896" y="2647950"/>
            <a:ext cx="0" cy="190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AD9444-9052-4DB7-A593-05EE72D714D1}"/>
              </a:ext>
            </a:extLst>
          </p:cNvPr>
          <p:cNvSpPr txBox="1"/>
          <p:nvPr/>
        </p:nvSpPr>
        <p:spPr>
          <a:xfrm>
            <a:off x="6296052" y="6755293"/>
            <a:ext cx="832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Wingdings" panose="05000000000000000000" pitchFamily="2" charset="2"/>
              <a:buAutoNum type="circleNumWdWhitePlain"/>
            </a:pP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F84D1EE-1344-4F64-9D90-6DD02D8AD578}"/>
              </a:ext>
            </a:extLst>
          </p:cNvPr>
          <p:cNvSpPr txBox="1"/>
          <p:nvPr/>
        </p:nvSpPr>
        <p:spPr>
          <a:xfrm>
            <a:off x="5534556" y="2362008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6F8DFE3-790A-4BD5-AA7D-0BD16BA98DEA}"/>
              </a:ext>
            </a:extLst>
          </p:cNvPr>
          <p:cNvSpPr txBox="1"/>
          <p:nvPr/>
        </p:nvSpPr>
        <p:spPr>
          <a:xfrm>
            <a:off x="880330" y="2346619"/>
            <a:ext cx="554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9652A60-C410-40AD-BA51-AEE6336260B1}"/>
              </a:ext>
            </a:extLst>
          </p:cNvPr>
          <p:cNvSpPr txBox="1"/>
          <p:nvPr/>
        </p:nvSpPr>
        <p:spPr>
          <a:xfrm>
            <a:off x="6191166" y="2356574"/>
            <a:ext cx="1149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4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0FA04CF-2188-4C02-8905-770D13194826}"/>
              </a:ext>
            </a:extLst>
          </p:cNvPr>
          <p:cNvSpPr txBox="1"/>
          <p:nvPr/>
        </p:nvSpPr>
        <p:spPr>
          <a:xfrm>
            <a:off x="9450835" y="2356573"/>
            <a:ext cx="1007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4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FA5C387-A453-4142-BDD9-229C12142C2A}"/>
              </a:ext>
            </a:extLst>
          </p:cNvPr>
          <p:cNvSpPr txBox="1"/>
          <p:nvPr/>
        </p:nvSpPr>
        <p:spPr>
          <a:xfrm>
            <a:off x="12732600" y="2356573"/>
            <a:ext cx="983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4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0D488E9-AAE1-4E8F-9BD1-685BD65CC75C}"/>
              </a:ext>
            </a:extLst>
          </p:cNvPr>
          <p:cNvSpPr txBox="1"/>
          <p:nvPr/>
        </p:nvSpPr>
        <p:spPr>
          <a:xfrm>
            <a:off x="8708718" y="5254078"/>
            <a:ext cx="554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FB8987E-376D-476B-9208-1021C97CC0C1}"/>
              </a:ext>
            </a:extLst>
          </p:cNvPr>
          <p:cNvSpPr txBox="1"/>
          <p:nvPr/>
        </p:nvSpPr>
        <p:spPr>
          <a:xfrm>
            <a:off x="16328657" y="2346619"/>
            <a:ext cx="554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BE6D285-D1FD-4362-9195-020A3DBF4671}"/>
              </a:ext>
            </a:extLst>
          </p:cNvPr>
          <p:cNvSpPr txBox="1"/>
          <p:nvPr/>
        </p:nvSpPr>
        <p:spPr>
          <a:xfrm>
            <a:off x="1304869" y="7200900"/>
            <a:ext cx="11172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 startAt="2"/>
            </a:pPr>
            <a:r>
              <a:rPr lang="en-US" altLang="zh-TW" sz="3200" b="1" dirty="0">
                <a:latin typeface="Times New Roman" panose="02020603050405020304" pitchFamily="18" charset="0"/>
              </a:rPr>
              <a:t>G</a:t>
            </a:r>
            <a:r>
              <a:rPr lang="en-US" altLang="zh-TW" sz="32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TW" sz="3200" b="1" dirty="0">
                <a:latin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中心誤差計算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(e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e</a:t>
            </a:r>
            <a:r>
              <a:rPr lang="en-US" altLang="zh-TW" sz="3200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08D614D-E9C9-41E6-B90F-BCE7237847CC}"/>
              </a:ext>
            </a:extLst>
          </p:cNvPr>
          <p:cNvSpPr txBox="1"/>
          <p:nvPr/>
        </p:nvSpPr>
        <p:spPr>
          <a:xfrm>
            <a:off x="1304869" y="7924800"/>
            <a:ext cx="69738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 startAt="3"/>
            </a:pPr>
            <a:r>
              <a:rPr lang="en-US" altLang="zh-TW" sz="3200" b="1" dirty="0">
                <a:latin typeface="Times New Roman" panose="02020603050405020304" pitchFamily="18" charset="0"/>
              </a:rPr>
              <a:t>G</a:t>
            </a:r>
            <a:r>
              <a:rPr lang="en-US" altLang="zh-TW" sz="3200" b="1" baseline="-25000" dirty="0">
                <a:latin typeface="Times New Roman" panose="02020603050405020304" pitchFamily="18" charset="0"/>
              </a:rPr>
              <a:t>2 </a:t>
            </a:r>
            <a:r>
              <a:rPr lang="en-US" altLang="zh-TW" sz="3200" b="1" dirty="0">
                <a:latin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</a:rPr>
              <a:t>PID</a:t>
            </a:r>
            <a:r>
              <a:rPr lang="zh-TW" altLang="en-US" sz="3200" dirty="0">
                <a:latin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</a:rPr>
              <a:t>Controller</a:t>
            </a:r>
            <a:r>
              <a:rPr lang="zh-TW" altLang="en-US" sz="3200" dirty="0">
                <a:latin typeface="Times New Roman" panose="02020603050405020304" pitchFamily="18" charset="0"/>
              </a:rPr>
              <a:t> 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計算 </a:t>
            </a:r>
            <a:r>
              <a:rPr lang="en-US" altLang="zh-TW" sz="3200" dirty="0">
                <a:latin typeface="Times New Roman" panose="02020603050405020304" pitchFamily="18" charset="0"/>
              </a:rPr>
              <a:t>(</a:t>
            </a:r>
            <a:r>
              <a:rPr lang="en-US" altLang="zh-TW" sz="3200" dirty="0" err="1">
                <a:latin typeface="Times New Roman" panose="02020603050405020304" pitchFamily="18" charset="0"/>
              </a:rPr>
              <a:t>r</a:t>
            </a:r>
            <a:r>
              <a:rPr lang="en-US" altLang="zh-TW" sz="3200" baseline="-25000" dirty="0" err="1">
                <a:latin typeface="Times New Roman" panose="02020603050405020304" pitchFamily="18" charset="0"/>
              </a:rPr>
              <a:t>x</a:t>
            </a:r>
            <a:r>
              <a:rPr lang="en-US" altLang="zh-TW" sz="3200" baseline="-25000" dirty="0">
                <a:latin typeface="Times New Roman" panose="02020603050405020304" pitchFamily="18" charset="0"/>
              </a:rPr>
              <a:t>  ,</a:t>
            </a:r>
            <a:r>
              <a:rPr lang="en-US" altLang="zh-TW" sz="3200" dirty="0">
                <a:latin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</a:rPr>
              <a:t>r</a:t>
            </a:r>
            <a:r>
              <a:rPr lang="en-US" altLang="zh-TW" sz="3200" baseline="-25000" dirty="0" err="1">
                <a:latin typeface="Times New Roman" panose="02020603050405020304" pitchFamily="18" charset="0"/>
              </a:rPr>
              <a:t>y</a:t>
            </a:r>
            <a:r>
              <a:rPr lang="en-US" altLang="zh-TW" sz="3200" b="1" dirty="0">
                <a:latin typeface="Times New Roman" panose="02020603050405020304" pitchFamily="18" charset="0"/>
              </a:rPr>
              <a:t>)</a:t>
            </a:r>
          </a:p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4F41F2-37CB-451D-AB25-2F4982027CDD}"/>
              </a:ext>
            </a:extLst>
          </p:cNvPr>
          <p:cNvSpPr txBox="1"/>
          <p:nvPr/>
        </p:nvSpPr>
        <p:spPr>
          <a:xfrm>
            <a:off x="1313879" y="8625126"/>
            <a:ext cx="48583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 startAt="4"/>
            </a:pPr>
            <a:r>
              <a:rPr lang="en-US" altLang="zh-TW" sz="3200" b="1" dirty="0">
                <a:latin typeface="Times New Roman" panose="02020603050405020304" pitchFamily="18" charset="0"/>
              </a:rPr>
              <a:t>G</a:t>
            </a:r>
            <a:r>
              <a:rPr lang="en-US" altLang="zh-TW" sz="3200" b="1" baseline="-25000" dirty="0">
                <a:latin typeface="Times New Roman" panose="02020603050405020304" pitchFamily="18" charset="0"/>
              </a:rPr>
              <a:t>3 </a:t>
            </a:r>
            <a:r>
              <a:rPr lang="en-US" altLang="zh-TW" sz="3200" b="1" dirty="0">
                <a:latin typeface="Times New Roman" panose="02020603050405020304" pitchFamily="18" charset="0"/>
              </a:rPr>
              <a:t>: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輪胎馬達</a:t>
            </a:r>
            <a:endParaRPr lang="en-US" altLang="zh-TW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46767F8-46BA-4614-82F5-93661530FB44}"/>
              </a:ext>
            </a:extLst>
          </p:cNvPr>
          <p:cNvSpPr txBox="1"/>
          <p:nvPr/>
        </p:nvSpPr>
        <p:spPr>
          <a:xfrm>
            <a:off x="1304869" y="6388373"/>
            <a:ext cx="5934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TW" sz="3200" b="1" dirty="0">
                <a:latin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輸入畫面中心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 ,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0911D64-0A22-4A91-BA03-7602EF48E5D0}"/>
              </a:ext>
            </a:extLst>
          </p:cNvPr>
          <p:cNvSpPr txBox="1"/>
          <p:nvPr/>
        </p:nvSpPr>
        <p:spPr>
          <a:xfrm>
            <a:off x="8305800" y="6432128"/>
            <a:ext cx="54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 startAt="5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TW" sz="3200" b="1" dirty="0">
                <a:latin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輸出移動後的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(c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x ,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FBA1EA3-AABD-4E03-8D51-7FFAC6841FC9}"/>
              </a:ext>
            </a:extLst>
          </p:cNvPr>
          <p:cNvSpPr txBox="1"/>
          <p:nvPr/>
        </p:nvSpPr>
        <p:spPr>
          <a:xfrm>
            <a:off x="8315269" y="7149525"/>
            <a:ext cx="545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 startAt="6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 </a:t>
            </a:r>
            <a:r>
              <a:rPr lang="en-US" altLang="zh-TW" sz="3200" b="1" dirty="0">
                <a:latin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量測目標物中心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(c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x ,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en-US" altLang="zh-TW" sz="3200" baseline="-25000" dirty="0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D43562DB-C529-44BA-909A-81BC4339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00" y="3065527"/>
            <a:ext cx="8140882" cy="2989440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5BEA4114-0A5A-4F42-A799-07C30DCF3B81}"/>
              </a:ext>
            </a:extLst>
          </p:cNvPr>
          <p:cNvSpPr txBox="1"/>
          <p:nvPr/>
        </p:nvSpPr>
        <p:spPr>
          <a:xfrm>
            <a:off x="3952677" y="8226504"/>
            <a:ext cx="1066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畫面與目標物中心誤差計算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A2ACC95-DE1C-4E4F-96A5-7551B7A39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3344" r="8400" b="2999"/>
          <a:stretch/>
        </p:blipFill>
        <p:spPr>
          <a:xfrm>
            <a:off x="2832252" y="1736796"/>
            <a:ext cx="4609854" cy="4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6" grpId="0" animBg="1"/>
      <p:bldP spid="18" grpId="0" animBg="1"/>
      <p:bldP spid="60" grpId="0"/>
      <p:bldP spid="63" grpId="0"/>
      <p:bldP spid="64" grpId="0"/>
      <p:bldP spid="65" grpId="0"/>
      <p:bldP spid="66" grpId="0"/>
      <p:bldP spid="67" grpId="0"/>
      <p:bldP spid="72" grpId="0"/>
      <p:bldP spid="73" grpId="0"/>
      <p:bldP spid="7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570</Words>
  <Application>Microsoft Office PowerPoint</Application>
  <PresentationFormat>自訂</PresentationFormat>
  <Paragraphs>92</Paragraphs>
  <Slides>15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王漢宗顏楷體</vt:lpstr>
      <vt:lpstr>標楷體</vt:lpstr>
      <vt:lpstr>Times New Roman</vt:lpstr>
      <vt:lpstr>Funtastic</vt:lpstr>
      <vt:lpstr>Wingdings</vt:lpstr>
      <vt:lpstr>新細明體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Robot Challenges Technology Presentation in Blue Yellow Illustrative Style</dc:title>
  <dc:creator>陳俊言</dc:creator>
  <cp:lastModifiedBy>陳俊言</cp:lastModifiedBy>
  <cp:revision>46</cp:revision>
  <dcterms:created xsi:type="dcterms:W3CDTF">2006-08-16T00:00:00Z</dcterms:created>
  <dcterms:modified xsi:type="dcterms:W3CDTF">2025-06-17T19:42:31Z</dcterms:modified>
  <dc:identifier>DAGp615tyQM</dc:identifier>
</cp:coreProperties>
</file>